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0"/>
  </p:notesMasterIdLst>
  <p:sldIdLst>
    <p:sldId id="279" r:id="rId2"/>
    <p:sldId id="256" r:id="rId3"/>
    <p:sldId id="259" r:id="rId4"/>
    <p:sldId id="280" r:id="rId5"/>
    <p:sldId id="286" r:id="rId6"/>
    <p:sldId id="287" r:id="rId7"/>
    <p:sldId id="288" r:id="rId8"/>
    <p:sldId id="258" r:id="rId9"/>
    <p:sldId id="267" r:id="rId10"/>
    <p:sldId id="292" r:id="rId11"/>
    <p:sldId id="293" r:id="rId12"/>
    <p:sldId id="294" r:id="rId13"/>
    <p:sldId id="295" r:id="rId14"/>
    <p:sldId id="298" r:id="rId15"/>
    <p:sldId id="296" r:id="rId16"/>
    <p:sldId id="297" r:id="rId17"/>
    <p:sldId id="299" r:id="rId18"/>
    <p:sldId id="303" r:id="rId19"/>
    <p:sldId id="304" r:id="rId20"/>
    <p:sldId id="281" r:id="rId21"/>
    <p:sldId id="263" r:id="rId22"/>
    <p:sldId id="261" r:id="rId23"/>
    <p:sldId id="260" r:id="rId24"/>
    <p:sldId id="266" r:id="rId25"/>
    <p:sldId id="264" r:id="rId26"/>
    <p:sldId id="265" r:id="rId27"/>
    <p:sldId id="269" r:id="rId28"/>
    <p:sldId id="282" r:id="rId29"/>
    <p:sldId id="300" r:id="rId30"/>
    <p:sldId id="271" r:id="rId31"/>
    <p:sldId id="301" r:id="rId32"/>
    <p:sldId id="302" r:id="rId33"/>
    <p:sldId id="291" r:id="rId34"/>
    <p:sldId id="290" r:id="rId35"/>
    <p:sldId id="274" r:id="rId36"/>
    <p:sldId id="275" r:id="rId37"/>
    <p:sldId id="278" r:id="rId38"/>
    <p:sldId id="277" r:id="rId3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BF6574-FE88-424B-9912-914EEFB45B7E}" type="datetimeFigureOut">
              <a:rPr lang="ru-RU" smtClean="0"/>
              <a:pPr/>
              <a:t>13.11.2017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F6E76D-1627-4320-B119-B79398D1181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&#1095;&#1090;&#1086;-&#1086;&#1079;&#1085;&#1072;&#1095;&#1072;&#1077;&#1090;.&#1088;&#1092;/%D1%83%D1%87%D0%B5%D0%B1%D0%BD%D1%8B%D0%B9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" name="Рисунок 14" descr="фо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836712"/>
            <a:ext cx="8280920" cy="5688632"/>
          </a:xfrm>
        </p:spPr>
        <p:txBody>
          <a:bodyPr>
            <a:normAutofit/>
          </a:bodyPr>
          <a:lstStyle/>
          <a:p>
            <a:pPr algn="just"/>
            <a:r>
              <a:rPr lang="ru-RU" b="1" dirty="0" smtClean="0">
                <a:solidFill>
                  <a:schemeClr val="tx1"/>
                </a:solidFill>
              </a:rPr>
              <a:t>Болтливый говор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</a:rPr>
              <a:t>Порча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</a:rPr>
              <a:t>Сглаз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</a:rPr>
              <a:t>Срочная задача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</a:rPr>
              <a:t>Срок  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</a:rPr>
              <a:t>Пошлина 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</a:rPr>
              <a:t>Оброк 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</a:rPr>
              <a:t>Подать</a:t>
            </a:r>
          </a:p>
          <a:p>
            <a:endParaRPr lang="ru-RU" dirty="0"/>
          </a:p>
        </p:txBody>
      </p:sp>
      <p:sp>
        <p:nvSpPr>
          <p:cNvPr id="4" name="Правая фигурная скобка 3"/>
          <p:cNvSpPr/>
          <p:nvPr/>
        </p:nvSpPr>
        <p:spPr>
          <a:xfrm rot="10800000" flipH="1">
            <a:off x="3779912" y="692696"/>
            <a:ext cx="1224135" cy="5256584"/>
          </a:xfrm>
          <a:prstGeom prst="rightBrace">
            <a:avLst/>
          </a:prstGeom>
          <a:ln w="412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508104" y="2492896"/>
            <a:ext cx="275267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600" b="1" dirty="0" smtClean="0">
                <a:solidFill>
                  <a:srgbClr val="00B050"/>
                </a:solidFill>
              </a:rPr>
              <a:t>урок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5686436" cy="562612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000" b="1" dirty="0" smtClean="0"/>
              <a:t>   урок</a:t>
            </a:r>
          </a:p>
          <a:p>
            <a:pPr>
              <a:buNone/>
            </a:pPr>
            <a:r>
              <a:rPr lang="ru-RU" sz="4000" dirty="0" smtClean="0"/>
              <a:t>- </a:t>
            </a:r>
            <a:r>
              <a:rPr lang="ru-RU" sz="3600" b="1" dirty="0" smtClean="0">
                <a:solidFill>
                  <a:srgbClr val="00B050"/>
                </a:solidFill>
                <a:hlinkClick r:id="rId2" action="ppaction://hlinkfile"/>
              </a:rPr>
              <a:t>учебный</a:t>
            </a:r>
            <a:r>
              <a:rPr lang="ru-RU" sz="3600" b="1" dirty="0" smtClean="0">
                <a:solidFill>
                  <a:srgbClr val="00B050"/>
                </a:solidFill>
              </a:rPr>
              <a:t> </a:t>
            </a:r>
            <a:r>
              <a:rPr lang="ru-RU" sz="3600" b="1" dirty="0" smtClean="0"/>
              <a:t>час </a:t>
            </a:r>
            <a:r>
              <a:rPr lang="ru-RU" sz="3600" dirty="0" smtClean="0"/>
              <a:t>(в средних учебных заведениях), посвященный отдельному предмету. </a:t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 - нечто</a:t>
            </a:r>
            <a:r>
              <a:rPr lang="ru-RU" sz="3600" u="sng" dirty="0" smtClean="0">
                <a:solidFill>
                  <a:srgbClr val="00B050"/>
                </a:solidFill>
              </a:rPr>
              <a:t> </a:t>
            </a:r>
            <a:r>
              <a:rPr lang="ru-RU" sz="3600" b="1" u="sng" dirty="0" smtClean="0">
                <a:solidFill>
                  <a:srgbClr val="00B050"/>
                </a:solidFill>
              </a:rPr>
              <a:t>поучительное</a:t>
            </a:r>
            <a:r>
              <a:rPr lang="ru-RU" sz="3600" b="1" dirty="0" smtClean="0"/>
              <a:t>, </a:t>
            </a:r>
            <a:r>
              <a:rPr lang="ru-RU" sz="3600" dirty="0" smtClean="0"/>
              <a:t>то, из чего можно сделать вывод  для будущего.              </a:t>
            </a:r>
            <a:endParaRPr lang="ru-RU" sz="3600" dirty="0"/>
          </a:p>
        </p:txBody>
      </p:sp>
      <p:pic>
        <p:nvPicPr>
          <p:cNvPr id="4" name="Рисунок 3" descr="15194_2006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12160" y="188640"/>
            <a:ext cx="2857488" cy="36909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" name="Рисунок 14" descr="фо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1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1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2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459432"/>
            <a:ext cx="9143999" cy="7317432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85794"/>
            <a:ext cx="7772400" cy="4143403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solidFill>
                  <a:schemeClr val="accent6">
                    <a:lumMod val="50000"/>
                  </a:schemeClr>
                </a:solidFill>
              </a:rPr>
              <a:t>Что такое современный урок?</a:t>
            </a:r>
            <a:br>
              <a:rPr lang="ru-RU" sz="6000" b="1" dirty="0" smtClean="0">
                <a:solidFill>
                  <a:schemeClr val="accent6">
                    <a:lumMod val="50000"/>
                  </a:schemeClr>
                </a:solidFill>
              </a:rPr>
            </a:br>
            <a:endParaRPr lang="ru-RU" sz="60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Что такое </a:t>
            </a:r>
            <a:r>
              <a:rPr lang="ru-RU" b="1" dirty="0" err="1" smtClean="0">
                <a:solidFill>
                  <a:srgbClr val="C00000"/>
                </a:solidFill>
              </a:rPr>
              <a:t>деятельностный</a:t>
            </a:r>
            <a:r>
              <a:rPr lang="ru-RU" b="1" dirty="0" smtClean="0">
                <a:solidFill>
                  <a:srgbClr val="C00000"/>
                </a:solidFill>
              </a:rPr>
              <a:t> подход в обучении?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ru-RU" sz="5400" b="1" dirty="0" smtClean="0"/>
              <a:t>   </a:t>
            </a:r>
            <a:r>
              <a:rPr lang="ru-RU" sz="3900" b="1" dirty="0" smtClean="0"/>
              <a:t>Процесс </a:t>
            </a:r>
            <a:r>
              <a:rPr lang="ru-RU" sz="3900" b="1" dirty="0"/>
              <a:t>учения –</a:t>
            </a:r>
            <a:r>
              <a:rPr lang="ru-RU" sz="3900" dirty="0"/>
              <a:t> это процесс деятельности ученика</a:t>
            </a:r>
            <a:r>
              <a:rPr lang="ru-RU" sz="3900" b="1" dirty="0"/>
              <a:t>,</a:t>
            </a:r>
            <a:r>
              <a:rPr lang="ru-RU" sz="3900" dirty="0"/>
              <a:t> </a:t>
            </a:r>
            <a:r>
              <a:rPr lang="ru-RU" sz="3900" b="1" dirty="0"/>
              <a:t>направленный на становление его сознания и его личности в целом</a:t>
            </a:r>
            <a:r>
              <a:rPr lang="ru-RU" sz="3900" b="1" dirty="0" smtClean="0"/>
              <a:t>.</a:t>
            </a:r>
            <a:endParaRPr lang="ru-RU" sz="3900" b="1" dirty="0"/>
          </a:p>
          <a:p>
            <a:pPr algn="just">
              <a:buNone/>
            </a:pPr>
            <a:r>
              <a:rPr lang="ru-RU" sz="3900" dirty="0" smtClean="0">
                <a:solidFill>
                  <a:srgbClr val="7030A0"/>
                </a:solidFill>
              </a:rPr>
              <a:t>     Главная методическая цель урока при </a:t>
            </a:r>
            <a:r>
              <a:rPr lang="ru-RU" sz="3900" dirty="0" err="1" smtClean="0">
                <a:solidFill>
                  <a:srgbClr val="7030A0"/>
                </a:solidFill>
              </a:rPr>
              <a:t>системно-деятельностном</a:t>
            </a:r>
            <a:r>
              <a:rPr lang="ru-RU" sz="3900" dirty="0" smtClean="0">
                <a:solidFill>
                  <a:srgbClr val="7030A0"/>
                </a:solidFill>
              </a:rPr>
              <a:t> обучении - создание условий для проявления познавательной активности учеников.</a:t>
            </a:r>
            <a:endParaRPr lang="ru-RU" sz="3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980728"/>
          </a:xfrm>
        </p:spPr>
        <p:txBody>
          <a:bodyPr>
            <a:noAutofit/>
          </a:bodyPr>
          <a:lstStyle/>
          <a:p>
            <a:r>
              <a:rPr lang="ru-RU" altLang="ru-RU" sz="2400" b="1" dirty="0" smtClean="0">
                <a:solidFill>
                  <a:srgbClr val="7030A0"/>
                </a:solidFill>
              </a:rPr>
              <a:t>Система принципов для построения </a:t>
            </a:r>
            <a:br>
              <a:rPr lang="ru-RU" altLang="ru-RU" sz="2400" b="1" dirty="0" smtClean="0">
                <a:solidFill>
                  <a:srgbClr val="7030A0"/>
                </a:solidFill>
              </a:rPr>
            </a:br>
            <a:r>
              <a:rPr lang="ru-RU" altLang="ru-RU" sz="2400" b="1" dirty="0" smtClean="0">
                <a:solidFill>
                  <a:srgbClr val="7030A0"/>
                </a:solidFill>
              </a:rPr>
              <a:t>уроков в рамках </a:t>
            </a:r>
            <a:r>
              <a:rPr lang="ru-RU" altLang="ru-RU" sz="2400" b="1" dirty="0" err="1" smtClean="0">
                <a:solidFill>
                  <a:srgbClr val="7030A0"/>
                </a:solidFill>
              </a:rPr>
              <a:t>системно-деятельностного</a:t>
            </a:r>
            <a:r>
              <a:rPr lang="ru-RU" altLang="ru-RU" sz="2400" b="1" dirty="0" smtClean="0">
                <a:solidFill>
                  <a:srgbClr val="7030A0"/>
                </a:solidFill>
              </a:rPr>
              <a:t> подхода</a:t>
            </a:r>
            <a:endParaRPr lang="ru-RU" sz="2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6712"/>
            <a:ext cx="8507288" cy="5832648"/>
          </a:xfrm>
        </p:spPr>
        <p:txBody>
          <a:bodyPr>
            <a:normAutofit fontScale="25000" lnSpcReduction="20000"/>
          </a:bodyPr>
          <a:lstStyle/>
          <a:p>
            <a:pPr marL="514350" indent="-514350">
              <a:buAutoNum type="arabicParenR"/>
            </a:pPr>
            <a:r>
              <a:rPr lang="ru-RU" altLang="ru-RU" sz="9600" b="1" dirty="0" smtClean="0">
                <a:solidFill>
                  <a:schemeClr val="accent6">
                    <a:lumMod val="75000"/>
                  </a:schemeClr>
                </a:solidFill>
              </a:rPr>
              <a:t>Принцип деятельности</a:t>
            </a:r>
          </a:p>
          <a:p>
            <a:pPr marL="514350" indent="-514350" algn="just">
              <a:buNone/>
            </a:pPr>
            <a:r>
              <a:rPr lang="ru-RU" sz="9600" b="1" i="1" dirty="0" smtClean="0"/>
              <a:t>Принцип деятельности</a:t>
            </a:r>
            <a:r>
              <a:rPr lang="ru-RU" sz="9600" dirty="0" smtClean="0"/>
              <a:t> заключается в том, что ученик, получая знания не в готовом виде, а добывая их сам, осознает при этом содержание и формы своей учебной деятельности, понимает и принимает систему ее норм, активно участвует в их совершенствовании, что способствует активному успешному формированию его общекультурных и </a:t>
            </a:r>
            <a:r>
              <a:rPr lang="ru-RU" sz="9600" dirty="0" err="1" smtClean="0"/>
              <a:t>деятельностных</a:t>
            </a:r>
            <a:r>
              <a:rPr lang="ru-RU" sz="9600" dirty="0" smtClean="0"/>
              <a:t> способностей, </a:t>
            </a:r>
            <a:r>
              <a:rPr lang="ru-RU" sz="9600" dirty="0" err="1" smtClean="0"/>
              <a:t>общеучебных</a:t>
            </a:r>
            <a:r>
              <a:rPr lang="ru-RU" sz="9600" dirty="0" smtClean="0"/>
              <a:t> умений.</a:t>
            </a:r>
          </a:p>
          <a:p>
            <a:pPr>
              <a:buNone/>
            </a:pPr>
            <a:endParaRPr lang="ru-RU" altLang="ru-RU" sz="96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sz="9600" dirty="0" smtClean="0"/>
              <a:t>Хоть выйди ты не в белый свет,</a:t>
            </a:r>
          </a:p>
          <a:p>
            <a:r>
              <a:rPr lang="ru-RU" sz="9600" dirty="0" smtClean="0"/>
              <a:t>А в поле за околицей, —</a:t>
            </a:r>
          </a:p>
          <a:p>
            <a:r>
              <a:rPr lang="ru-RU" sz="9600" dirty="0" smtClean="0"/>
              <a:t>Пока идешь за кем-то вслед,</a:t>
            </a:r>
          </a:p>
          <a:p>
            <a:r>
              <a:rPr lang="ru-RU" sz="9600" dirty="0" smtClean="0"/>
              <a:t>Дорога не запомнится.</a:t>
            </a:r>
          </a:p>
          <a:p>
            <a:r>
              <a:rPr lang="ru-RU" sz="9600" dirty="0" smtClean="0"/>
              <a:t>Зато, куда б ты ни попал</a:t>
            </a:r>
          </a:p>
          <a:p>
            <a:r>
              <a:rPr lang="ru-RU" sz="9600" dirty="0" smtClean="0"/>
              <a:t>И по какой распутице,</a:t>
            </a:r>
          </a:p>
          <a:p>
            <a:r>
              <a:rPr lang="ru-RU" sz="9600" dirty="0" smtClean="0"/>
              <a:t>Дорога та, что сам искал,</a:t>
            </a:r>
          </a:p>
          <a:p>
            <a:r>
              <a:rPr lang="ru-RU" sz="9600" dirty="0" smtClean="0"/>
              <a:t>Вовек не позабудется. </a:t>
            </a:r>
            <a:r>
              <a:rPr lang="ru-RU" sz="9600" b="1" i="1" dirty="0" smtClean="0"/>
              <a:t>  (</a:t>
            </a:r>
            <a:r>
              <a:rPr lang="ru-RU" sz="9600" b="1" i="1" dirty="0" err="1" smtClean="0"/>
              <a:t>Н.Рыленков</a:t>
            </a:r>
            <a:r>
              <a:rPr lang="ru-RU" sz="9600" b="1" i="1" dirty="0" smtClean="0"/>
              <a:t>)</a:t>
            </a:r>
            <a:endParaRPr lang="ru-RU" sz="9600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</a:rPr>
              <a:t>2) Принцип непрерывности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ru-RU" dirty="0" smtClean="0"/>
              <a:t>                      Принцип непрерывности означает такую </a:t>
            </a:r>
            <a:r>
              <a:rPr lang="ru-RU" b="1" dirty="0" smtClean="0"/>
              <a:t>организацию обучения</a:t>
            </a:r>
            <a:r>
              <a:rPr lang="ru-RU" dirty="0" smtClean="0"/>
              <a:t>, когда </a:t>
            </a:r>
            <a:r>
              <a:rPr lang="ru-RU" b="1" dirty="0" smtClean="0"/>
              <a:t>результат деятельности на каждом предыдущем этапе обеспечивает начало следующего этапа</a:t>
            </a:r>
            <a:r>
              <a:rPr lang="ru-RU" dirty="0" smtClean="0"/>
              <a:t>. Непрерывность процесса обеспечивает инвариантностью технологии, а также преемственностью между всеми ступенями обучения содержания и методики.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</a:rPr>
              <a:t>3) Принцип целостности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Принцип целостного представления о мире означает, что у ребёнка </a:t>
            </a:r>
            <a:r>
              <a:rPr lang="ru-RU" b="1" dirty="0" smtClean="0"/>
              <a:t>должно быть сформировано обобщённое, целостное представление о мире </a:t>
            </a:r>
            <a:r>
              <a:rPr lang="ru-RU" dirty="0" smtClean="0"/>
              <a:t>(природе — обществе — самом себе), о роли и месте каждой науки в системе наук.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</a:rPr>
              <a:t>4) Принцип психологической комфортности</a:t>
            </a:r>
            <a:r>
              <a:rPr lang="ru-RU" altLang="ru-RU" dirty="0" smtClean="0"/>
              <a:t/>
            </a:r>
            <a:br>
              <a:rPr lang="ru-RU" alt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Принцип психологической комфортности предполагает </a:t>
            </a:r>
            <a:r>
              <a:rPr lang="ru-RU" b="1" dirty="0" smtClean="0"/>
              <a:t>снятие </a:t>
            </a:r>
            <a:r>
              <a:rPr lang="ru-RU" b="1" dirty="0" err="1" smtClean="0"/>
              <a:t>стрессообразующих</a:t>
            </a:r>
            <a:r>
              <a:rPr lang="ru-RU" b="1" dirty="0" smtClean="0"/>
              <a:t> факторов учебного процесса</a:t>
            </a:r>
            <a:r>
              <a:rPr lang="ru-RU" dirty="0" smtClean="0"/>
              <a:t>, создание в школе доброжелательной атмосферы, ориентированной на реализацию идей педагогики сотрудничества.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5)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Принцип минимакса 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ru-RU" dirty="0" smtClean="0"/>
              <a:t>    Принцип минимакса заключается в том, что школа предлагает каждому обучающемуся содержание образования на </a:t>
            </a:r>
            <a:r>
              <a:rPr lang="ru-RU" b="1" dirty="0" smtClean="0"/>
              <a:t>максимальном (творческом) уровне</a:t>
            </a:r>
            <a:r>
              <a:rPr lang="ru-RU" dirty="0" smtClean="0"/>
              <a:t> и обеспечивает его усвоение на уровне </a:t>
            </a:r>
            <a:r>
              <a:rPr lang="ru-RU" b="1" dirty="0" smtClean="0"/>
              <a:t>социально безопасного минимума </a:t>
            </a:r>
            <a:r>
              <a:rPr lang="ru-RU" dirty="0" smtClean="0"/>
              <a:t>(государственного стандарта знаний).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</a:rPr>
              <a:t>6) Принцип вариативности</a:t>
            </a:r>
            <a:r>
              <a:rPr lang="ru-RU" altLang="ru-RU" dirty="0" smtClean="0"/>
              <a:t/>
            </a:r>
            <a:br>
              <a:rPr lang="ru-RU" alt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ru-RU" dirty="0" smtClean="0"/>
              <a:t>            Принцип вариативности предполагает </a:t>
            </a:r>
            <a:r>
              <a:rPr lang="ru-RU" b="1" dirty="0" smtClean="0"/>
              <a:t>развитие у учащихся вариативного мышления</a:t>
            </a:r>
            <a:r>
              <a:rPr lang="ru-RU" dirty="0" smtClean="0"/>
              <a:t>, то есть понимания возможности различных вариантов решения проблемы, </a:t>
            </a:r>
            <a:r>
              <a:rPr lang="ru-RU" b="1" dirty="0" smtClean="0"/>
              <a:t>формирование способности к систематическому перебору вариантов и выбору оптимального варианта.</a:t>
            </a:r>
            <a:endParaRPr lang="ru-RU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</a:rPr>
              <a:t>7) Принцип творчества</a:t>
            </a:r>
            <a:r>
              <a:rPr lang="ru-RU" altLang="ru-RU" dirty="0" smtClean="0"/>
              <a:t/>
            </a:r>
            <a:br>
              <a:rPr lang="ru-RU" alt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ru-RU" dirty="0" smtClean="0"/>
              <a:t>               Принцип творчества предполагает </a:t>
            </a:r>
            <a:r>
              <a:rPr lang="ru-RU" b="1" dirty="0" smtClean="0"/>
              <a:t>максимальную ориентацию на творческое начало </a:t>
            </a:r>
            <a:r>
              <a:rPr lang="ru-RU" dirty="0" smtClean="0"/>
              <a:t>в учебной деятельности школьников, приобретение ими собственного опыта творческой деятельности.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461500" cy="6857999"/>
        </p:xfrm>
        <a:graphic>
          <a:graphicData uri="http://schemas.openxmlformats.org/drawingml/2006/table">
            <a:tbl>
              <a:tblPr/>
              <a:tblGrid>
                <a:gridCol w="808038"/>
                <a:gridCol w="5605462"/>
                <a:gridCol w="3048000"/>
              </a:tblGrid>
              <a:tr h="9064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4406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4406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4406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4406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4406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4406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4406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Дидактические цели уроков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4406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Типы уроков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6048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4406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4406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Формирование новых знаний и ценностного отношения к ним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4406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Изучение нового материала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</a:tr>
              <a:tr h="90646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4406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4406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Формирование предметных  и универсальных учебных действий  на основе применения ранее сформированных знаний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4406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Закрепление нового материала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</a:tr>
              <a:tr h="1208087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4406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4406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Формирование позитивного опыта применения ранее сформированных знаний и действий на основе их переноса в новые условия в ситуациях неопределенности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4406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Повторение  изучаемого материала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40798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4406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4406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Контроль  и оценка  планируемых результатов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4406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Контрольный урок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1DA"/>
                    </a:solidFill>
                  </a:tcPr>
                </a:tc>
              </a:tr>
              <a:tr h="40798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4406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4406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Комбинация  целей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4406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Комбинированный урок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5B5"/>
                    </a:solidFill>
                  </a:tcPr>
                </a:tc>
              </a:tr>
              <a:tr h="1208087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4406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4406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Цель для учителя: выявление предварительных знаний и опыта учащихся.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4406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Цель для учащегося: ученик должен понять перспективы изучения предмета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4406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Вводный урок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3D69B"/>
                    </a:solidFill>
                  </a:tcPr>
                </a:tc>
              </a:tr>
              <a:tr h="1208087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4406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4406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Выявление сформированных знаний, отношений, действий, опыта.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4406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Систематизация  сформированных знаний, действий, опыта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4406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Обобщающий урок.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B9B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428625" y="0"/>
            <a:ext cx="8229600" cy="1143000"/>
          </a:xfrm>
        </p:spPr>
        <p:txBody>
          <a:bodyPr/>
          <a:lstStyle/>
          <a:p>
            <a:pPr eaLnBrk="1" hangingPunct="1"/>
            <a:r>
              <a:rPr lang="ru-RU" altLang="ru-RU" sz="2800" dirty="0" smtClean="0">
                <a:solidFill>
                  <a:srgbClr val="7030A0"/>
                </a:solidFill>
              </a:rPr>
              <a:t>Особенности урока в рамках деятельного подхода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0063" y="914400"/>
          <a:ext cx="8229600" cy="562153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428892"/>
                <a:gridCol w="2857520"/>
                <a:gridCol w="2943188"/>
              </a:tblGrid>
              <a:tr h="640024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Элементы сравнения</a:t>
                      </a:r>
                      <a:endParaRPr lang="ru-RU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Традиционный урок</a:t>
                      </a:r>
                      <a:endParaRPr lang="ru-RU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Урок в режиме деятельности</a:t>
                      </a:r>
                      <a:endParaRPr lang="ru-RU" sz="1800" dirty="0"/>
                    </a:p>
                  </a:txBody>
                  <a:tcPr marT="45716" marB="45716"/>
                </a:tc>
              </a:tr>
              <a:tr h="640024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Формулировка темы урока</a:t>
                      </a:r>
                      <a:endParaRPr lang="ru-RU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Учитель сообщает учащимся</a:t>
                      </a:r>
                      <a:endParaRPr lang="ru-RU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Формулируют сами учащиеся</a:t>
                      </a:r>
                      <a:endParaRPr lang="ru-RU" sz="1800" dirty="0"/>
                    </a:p>
                  </a:txBody>
                  <a:tcPr marT="45716" marB="45716"/>
                </a:tc>
              </a:tr>
              <a:tr h="1078546">
                <a:tc>
                  <a:txBody>
                    <a:bodyPr/>
                    <a:lstStyle/>
                    <a:p>
                      <a:pPr algn="ctr"/>
                      <a:endParaRPr lang="ru-RU" sz="1800" dirty="0" smtClean="0"/>
                    </a:p>
                    <a:p>
                      <a:pPr algn="ctr"/>
                      <a:r>
                        <a:rPr lang="ru-RU" sz="1800" dirty="0" smtClean="0"/>
                        <a:t>Постановка целей и задач</a:t>
                      </a:r>
                      <a:endParaRPr lang="ru-RU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Учитель формулирует и сообщает учащимся,</a:t>
                      </a:r>
                      <a:r>
                        <a:rPr lang="ru-RU" sz="1800" baseline="0" dirty="0" smtClean="0"/>
                        <a:t> чему должны научиться</a:t>
                      </a:r>
                      <a:endParaRPr lang="ru-RU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Формулируют</a:t>
                      </a:r>
                      <a:r>
                        <a:rPr lang="ru-RU" sz="1800" baseline="0" dirty="0" smtClean="0"/>
                        <a:t> сами учащиеся, определяют границы знания и незнания </a:t>
                      </a:r>
                      <a:endParaRPr lang="ru-RU" sz="1800" dirty="0"/>
                    </a:p>
                  </a:txBody>
                  <a:tcPr marT="45716" marB="45716"/>
                </a:tc>
              </a:tr>
              <a:tr h="1188616">
                <a:tc>
                  <a:txBody>
                    <a:bodyPr/>
                    <a:lstStyle/>
                    <a:p>
                      <a:pPr algn="ctr"/>
                      <a:endParaRPr lang="ru-RU" sz="1800" dirty="0" smtClean="0"/>
                    </a:p>
                    <a:p>
                      <a:pPr algn="ctr"/>
                      <a:r>
                        <a:rPr lang="ru-RU" sz="1800" dirty="0" smtClean="0"/>
                        <a:t>Планирование</a:t>
                      </a:r>
                      <a:endParaRPr lang="ru-RU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Учитель сообщает учащимся</a:t>
                      </a:r>
                      <a:r>
                        <a:rPr lang="ru-RU" sz="1800" baseline="0" dirty="0" smtClean="0"/>
                        <a:t> какую работу они должны выполнить, чтобы достичь цель</a:t>
                      </a:r>
                      <a:endParaRPr lang="ru-RU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Планирование учащимися способов</a:t>
                      </a:r>
                      <a:r>
                        <a:rPr lang="ru-RU" sz="1800" baseline="0" dirty="0" smtClean="0"/>
                        <a:t> достижения цели</a:t>
                      </a:r>
                      <a:endParaRPr lang="ru-RU" sz="1800" dirty="0"/>
                    </a:p>
                  </a:txBody>
                  <a:tcPr marT="45716" marB="45716"/>
                </a:tc>
              </a:tr>
              <a:tr h="2074128">
                <a:tc>
                  <a:txBody>
                    <a:bodyPr/>
                    <a:lstStyle/>
                    <a:p>
                      <a:pPr algn="ctr"/>
                      <a:endParaRPr lang="ru-RU" sz="1800" dirty="0" smtClean="0"/>
                    </a:p>
                    <a:p>
                      <a:pPr algn="ctr"/>
                      <a:endParaRPr lang="ru-RU" sz="1800" dirty="0" smtClean="0"/>
                    </a:p>
                    <a:p>
                      <a:pPr algn="ctr"/>
                      <a:r>
                        <a:rPr lang="ru-RU" sz="1800" dirty="0" smtClean="0"/>
                        <a:t>Практическая деятельность учащихся</a:t>
                      </a:r>
                      <a:endParaRPr lang="ru-RU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Под руководством</a:t>
                      </a:r>
                      <a:r>
                        <a:rPr lang="ru-RU" sz="1800" baseline="0" dirty="0" smtClean="0"/>
                        <a:t> учителя учащиеся выполняют ряд практических задач (чаще применяется фронтальная  форма организации деятельности)</a:t>
                      </a:r>
                      <a:endParaRPr lang="ru-RU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Учащиеся осуществляют учебные</a:t>
                      </a:r>
                      <a:r>
                        <a:rPr lang="ru-RU" sz="1800" baseline="0" dirty="0" smtClean="0"/>
                        <a:t> действия по намеченному плану(применяется групповая и индивидуальная форма организации деятельности)</a:t>
                      </a:r>
                      <a:endParaRPr lang="ru-RU" sz="1800" dirty="0"/>
                    </a:p>
                  </a:txBody>
                  <a:tcPr marT="45716" marB="45716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0063" y="142875"/>
          <a:ext cx="8229600" cy="6583656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1714483"/>
                <a:gridCol w="3000425"/>
                <a:gridCol w="3514692"/>
              </a:tblGrid>
              <a:tr h="640049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Элементы сравнения</a:t>
                      </a:r>
                      <a:endParaRPr lang="ru-RU" sz="1800" dirty="0"/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Традиционный урок</a:t>
                      </a:r>
                      <a:endParaRPr lang="ru-RU" sz="1800" dirty="0"/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Урок в режиме деятельности</a:t>
                      </a:r>
                      <a:endParaRPr lang="ru-RU" sz="1800" dirty="0"/>
                    </a:p>
                  </a:txBody>
                  <a:tcPr marT="45718" marB="45718"/>
                </a:tc>
              </a:tr>
              <a:tr h="1188663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Осуществление контроля</a:t>
                      </a:r>
                      <a:endParaRPr lang="ru-RU" sz="1800" dirty="0"/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Учитель осуществляет контроль за выполнением практической работы</a:t>
                      </a:r>
                      <a:endParaRPr lang="ru-RU" sz="1800" dirty="0"/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Учащиеся осуществляют контроль( применение формы самоконтроля, взаимоконтроля по предложенному эталону)</a:t>
                      </a:r>
                      <a:endParaRPr lang="ru-RU" sz="1800" dirty="0"/>
                    </a:p>
                  </a:txBody>
                  <a:tcPr marT="45718" marB="45718"/>
                </a:tc>
              </a:tr>
              <a:tr h="1188663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Осуществление коррекции</a:t>
                      </a: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Учитель в ходе</a:t>
                      </a:r>
                      <a:r>
                        <a:rPr lang="ru-RU" sz="1800" baseline="0" dirty="0" smtClean="0"/>
                        <a:t> выполнения и по итогам выполненной работы учащихся осуществляет коррекцию</a:t>
                      </a:r>
                      <a:endParaRPr lang="ru-RU" sz="1800" dirty="0"/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Учащиеся формулируют</a:t>
                      </a:r>
                      <a:r>
                        <a:rPr lang="ru-RU" sz="1800" baseline="0" dirty="0" smtClean="0"/>
                        <a:t> </a:t>
                      </a:r>
                      <a:r>
                        <a:rPr lang="ru-RU" sz="1800" dirty="0" smtClean="0"/>
                        <a:t>затруднения и осуществляют</a:t>
                      </a:r>
                      <a:r>
                        <a:rPr lang="ru-RU" sz="1800" baseline="0" dirty="0" smtClean="0"/>
                        <a:t>  коррекцию самостоятельно</a:t>
                      </a:r>
                      <a:endParaRPr lang="ru-RU" sz="1800" dirty="0"/>
                    </a:p>
                  </a:txBody>
                  <a:tcPr marT="45718" marB="45718"/>
                </a:tc>
              </a:tr>
              <a:tr h="1462970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Оценивание</a:t>
                      </a:r>
                      <a:endParaRPr lang="ru-RU" sz="1800" dirty="0"/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Учитель оценивает</a:t>
                      </a:r>
                      <a:r>
                        <a:rPr lang="ru-RU" sz="1800" baseline="0" dirty="0" smtClean="0"/>
                        <a:t> работу на уроке</a:t>
                      </a:r>
                      <a:endParaRPr lang="ru-RU" sz="1800" dirty="0"/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Учащиеся участвуют</a:t>
                      </a:r>
                      <a:r>
                        <a:rPr lang="ru-RU" sz="1800" baseline="0" dirty="0" smtClean="0"/>
                        <a:t> в оценочной деятельности по ее результату(самооценивание, результат деятельности товарищей)</a:t>
                      </a:r>
                      <a:endParaRPr lang="ru-RU" sz="1800" dirty="0" smtClean="0"/>
                    </a:p>
                  </a:txBody>
                  <a:tcPr marT="45718" marB="45718"/>
                </a:tc>
              </a:tr>
              <a:tr h="914356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Итог урока</a:t>
                      </a:r>
                      <a:endParaRPr lang="ru-RU" sz="1800" dirty="0"/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Учитель выясняет</a:t>
                      </a:r>
                      <a:r>
                        <a:rPr lang="ru-RU" sz="1800" baseline="0" dirty="0" smtClean="0"/>
                        <a:t> у учащихся что они запомнили</a:t>
                      </a:r>
                      <a:endParaRPr lang="ru-RU" sz="1800" dirty="0"/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Проводится рефлексия</a:t>
                      </a:r>
                      <a:endParaRPr lang="ru-RU" sz="1800" dirty="0"/>
                    </a:p>
                  </a:txBody>
                  <a:tcPr marT="45718" marB="45718"/>
                </a:tc>
              </a:tr>
              <a:tr h="1188663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Домашнее задание</a:t>
                      </a:r>
                      <a:endParaRPr lang="ru-RU" sz="1800" dirty="0"/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Учитель объявляет и комментирует (чаще задание – одно для всех) </a:t>
                      </a:r>
                      <a:endParaRPr lang="ru-RU" sz="1800" dirty="0"/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Учащиеся могут выбрать задания</a:t>
                      </a:r>
                      <a:r>
                        <a:rPr lang="ru-RU" sz="1800" baseline="0" dirty="0" smtClean="0"/>
                        <a:t> предложенные учителем с учетом индивидуальных возможностей</a:t>
                      </a:r>
                      <a:endParaRPr lang="ru-RU" sz="1800" dirty="0"/>
                    </a:p>
                  </a:txBody>
                  <a:tcPr marT="45718" marB="45718"/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" name="Рисунок 14" descr="фо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фе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федор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260648"/>
            <a:ext cx="8712968" cy="596612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федор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88640"/>
            <a:ext cx="8568952" cy="64087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фффф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260648"/>
            <a:ext cx="8964488" cy="633670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ф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0"/>
            <a:ext cx="8964488" cy="66693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фе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436096" cy="3861048"/>
          </a:xfrm>
        </p:spPr>
      </p:pic>
      <p:pic>
        <p:nvPicPr>
          <p:cNvPr id="6" name="Рисунок 5" descr="ффффффффффф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10680" y="2852936"/>
            <a:ext cx="6233319" cy="40050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404664"/>
          <a:ext cx="8229600" cy="6340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4680"/>
                <a:gridCol w="5194920"/>
              </a:tblGrid>
              <a:tr h="936104"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потребность</a:t>
                      </a:r>
                      <a:endParaRPr lang="ru-RU" sz="2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008112"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мотив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0081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задача</a:t>
                      </a:r>
                    </a:p>
                    <a:p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0081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средства (решения задачи) </a:t>
                      </a:r>
                    </a:p>
                    <a:p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0081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действия </a:t>
                      </a:r>
                    </a:p>
                    <a:p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0081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операции</a:t>
                      </a:r>
                    </a:p>
                    <a:p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635896" y="620688"/>
            <a:ext cx="40723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СИТУАЦИЯ УСПЕХА </a:t>
            </a:r>
            <a:endParaRPr lang="ru-RU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491880" y="1484784"/>
            <a:ext cx="52934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ПРОБЛЕМНАЯ СИТУАЦИЯ</a:t>
            </a:r>
            <a:endParaRPr lang="ru-RU" sz="3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491880" y="2348880"/>
            <a:ext cx="491769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ПОСТАНОВКА УЧЕБНОЙ</a:t>
            </a:r>
          </a:p>
          <a:p>
            <a:r>
              <a:rPr lang="ru-RU" sz="3600" b="1" dirty="0" smtClean="0"/>
              <a:t> ЗАДАЧИ</a:t>
            </a:r>
            <a:endParaRPr lang="ru-RU" sz="3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491880" y="3501008"/>
            <a:ext cx="435939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ИССЛЕДОВАНИЕ, </a:t>
            </a:r>
          </a:p>
          <a:p>
            <a:r>
              <a:rPr lang="ru-RU" sz="3600" b="1" dirty="0" smtClean="0"/>
              <a:t>РЕШНИЕ УЧ. ЗАДАЧИ</a:t>
            </a:r>
            <a:endParaRPr lang="ru-RU" sz="3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491880" y="4725144"/>
            <a:ext cx="51125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ИСПОЛЬЗОВАНИЕ ПОЛУЧЕННЫХ ЗНАНИЙ</a:t>
            </a:r>
            <a:endParaRPr lang="ru-RU" sz="36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635896" y="5949280"/>
            <a:ext cx="25251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РЕФЛЕКСИЯ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" name="Рисунок 14" descr="фо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 </a:t>
            </a:r>
            <a:r>
              <a:rPr lang="ru-RU" b="1" dirty="0" smtClean="0">
                <a:solidFill>
                  <a:srgbClr val="800000"/>
                </a:solidFill>
                <a:latin typeface="Georgia" pitchFamily="18" charset="0"/>
              </a:rPr>
              <a:t>Структура урока</a:t>
            </a:r>
          </a:p>
        </p:txBody>
      </p:sp>
      <p:sp>
        <p:nvSpPr>
          <p:cNvPr id="28675" name="Содержимое 2"/>
          <p:cNvSpPr>
            <a:spLocks noGrp="1"/>
          </p:cNvSpPr>
          <p:nvPr>
            <p:ph idx="1"/>
          </p:nvPr>
        </p:nvSpPr>
        <p:spPr>
          <a:xfrm>
            <a:off x="395288" y="1268413"/>
            <a:ext cx="8497887" cy="5256212"/>
          </a:xfrm>
        </p:spPr>
        <p:txBody>
          <a:bodyPr rtlCol="0"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b="1" dirty="0" smtClean="0"/>
              <a:t> </a:t>
            </a:r>
            <a:r>
              <a:rPr lang="en-US" b="1" dirty="0" smtClean="0">
                <a:latin typeface="Georgia" pitchFamily="18" charset="0"/>
              </a:rPr>
              <a:t>I</a:t>
            </a:r>
            <a:r>
              <a:rPr lang="ru-RU" b="1" dirty="0" smtClean="0">
                <a:latin typeface="Georgia" pitchFamily="18" charset="0"/>
              </a:rPr>
              <a:t>. </a:t>
            </a:r>
            <a:r>
              <a:rPr lang="ru-RU" sz="4000" b="1" dirty="0" smtClean="0">
                <a:latin typeface="Georgia" pitchFamily="18" charset="0"/>
              </a:rPr>
              <a:t>АДАПТАЦИОННЫЙ этап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b="1" dirty="0" smtClean="0">
                <a:latin typeface="Georgia" pitchFamily="18" charset="0"/>
              </a:rPr>
              <a:t>1 задача: 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dirty="0" smtClean="0">
                <a:latin typeface="Georgia" pitchFamily="18" charset="0"/>
              </a:rPr>
              <a:t>    </a:t>
            </a:r>
            <a:r>
              <a:rPr lang="ru-RU" sz="3600" dirty="0" smtClean="0">
                <a:latin typeface="Georgia" pitchFamily="18" charset="0"/>
              </a:rPr>
              <a:t>адаптация учащихся к деятельности на уроке</a:t>
            </a:r>
            <a:endParaRPr lang="ru-RU" dirty="0" smtClean="0">
              <a:latin typeface="Georgia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b="1" dirty="0" smtClean="0">
                <a:latin typeface="Georgia" pitchFamily="18" charset="0"/>
              </a:rPr>
              <a:t>2 задача: 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dirty="0" smtClean="0">
                <a:latin typeface="Georgia" pitchFamily="18" charset="0"/>
              </a:rPr>
              <a:t>    </a:t>
            </a:r>
            <a:r>
              <a:rPr lang="ru-RU" sz="3600" dirty="0" smtClean="0">
                <a:latin typeface="Georgia" pitchFamily="18" charset="0"/>
              </a:rPr>
              <a:t>выявление предварительных знаний учащихся и определение их границы: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b="1" dirty="0" smtClean="0">
                <a:latin typeface="Georgia" pitchFamily="18" charset="0"/>
              </a:rPr>
              <a:t>   интеллектуальное затруднение </a:t>
            </a:r>
            <a:r>
              <a:rPr lang="ru-RU" dirty="0" smtClean="0">
                <a:latin typeface="Georgia" pitchFamily="18" charset="0"/>
              </a:rPr>
              <a:t>(создание проблемной ситуации)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ru-RU" sz="3600" dirty="0" smtClean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800" b="1" dirty="0" smtClean="0">
                <a:solidFill>
                  <a:schemeClr val="accent2">
                    <a:lumMod val="50000"/>
                  </a:schemeClr>
                </a:solidFill>
              </a:rPr>
              <a:t>УДИВЛЕНИЕ - ПЕРВЫЙ ШАГ К МЫШЛЕНИЮ</a:t>
            </a:r>
          </a:p>
          <a:p>
            <a:pPr>
              <a:buNone/>
            </a:pPr>
            <a:r>
              <a:rPr lang="ru-RU" sz="4800" b="1" dirty="0" smtClean="0">
                <a:solidFill>
                  <a:schemeClr val="accent2">
                    <a:lumMod val="50000"/>
                  </a:schemeClr>
                </a:solidFill>
              </a:rPr>
              <a:t>                                  СОКРАТ        </a:t>
            </a:r>
            <a:endParaRPr lang="ru-RU" sz="48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50900"/>
          </a:xfrm>
        </p:spPr>
        <p:txBody>
          <a:bodyPr/>
          <a:lstStyle/>
          <a:p>
            <a:pPr eaLnBrk="1" hangingPunct="1"/>
            <a:r>
              <a:rPr lang="ru-RU" altLang="ru-RU" b="1" smtClean="0">
                <a:solidFill>
                  <a:srgbClr val="800000"/>
                </a:solidFill>
                <a:latin typeface="Georgia" pitchFamily="18" charset="0"/>
              </a:rPr>
              <a:t>Структура урока</a:t>
            </a:r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>
          <a:xfrm>
            <a:off x="684213" y="1196975"/>
            <a:ext cx="8459787" cy="5327650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r>
              <a:rPr lang="en-US" altLang="ru-RU" sz="4000" b="1" dirty="0" smtClean="0">
                <a:latin typeface="Georgia" pitchFamily="18" charset="0"/>
              </a:rPr>
              <a:t>II.</a:t>
            </a:r>
            <a:r>
              <a:rPr lang="en-US" altLang="ru-RU" sz="2800" b="1" dirty="0" smtClean="0">
                <a:latin typeface="Georgia" pitchFamily="18" charset="0"/>
              </a:rPr>
              <a:t> </a:t>
            </a:r>
            <a:r>
              <a:rPr lang="ru-RU" altLang="ru-RU" sz="4000" b="1" dirty="0" smtClean="0">
                <a:latin typeface="Georgia" pitchFamily="18" charset="0"/>
              </a:rPr>
              <a:t>ОСНОВНОЙ </a:t>
            </a:r>
            <a:r>
              <a:rPr lang="ru-RU" altLang="ru-RU" sz="2800" b="1" dirty="0" smtClean="0">
                <a:latin typeface="Georgia" pitchFamily="18" charset="0"/>
              </a:rPr>
              <a:t>ЭТАП</a:t>
            </a:r>
            <a:r>
              <a:rPr lang="ru-RU" altLang="ru-RU" b="1" dirty="0" smtClean="0">
                <a:latin typeface="Georgia" pitchFamily="18" charset="0"/>
              </a:rPr>
              <a:t> </a:t>
            </a:r>
          </a:p>
          <a:p>
            <a:pPr eaLnBrk="1" hangingPunct="1">
              <a:buFont typeface="Arial" pitchFamily="34" charset="0"/>
              <a:buNone/>
            </a:pPr>
            <a:r>
              <a:rPr lang="ru-RU" altLang="ru-RU" b="1" dirty="0" smtClean="0">
                <a:latin typeface="Georgia" pitchFamily="18" charset="0"/>
              </a:rPr>
              <a:t>1 задача</a:t>
            </a:r>
            <a:r>
              <a:rPr lang="ru-RU" altLang="ru-RU" dirty="0" smtClean="0">
                <a:latin typeface="Georgia" pitchFamily="18" charset="0"/>
              </a:rPr>
              <a:t>: формирование знаний, отношений, действий, опыта.</a:t>
            </a:r>
          </a:p>
          <a:p>
            <a:pPr eaLnBrk="1" hangingPunct="1">
              <a:buFont typeface="Arial" pitchFamily="34" charset="0"/>
              <a:buNone/>
            </a:pPr>
            <a:r>
              <a:rPr lang="ru-RU" altLang="ru-RU" b="1" dirty="0" smtClean="0">
                <a:latin typeface="Georgia" pitchFamily="18" charset="0"/>
              </a:rPr>
              <a:t>2 задача</a:t>
            </a:r>
            <a:r>
              <a:rPr lang="ru-RU" altLang="ru-RU" dirty="0" smtClean="0">
                <a:latin typeface="Georgia" pitchFamily="18" charset="0"/>
              </a:rPr>
              <a:t>: разрешение интеллектуального затруднения - находится ответ на проблемный вопрос.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b="1" smtClean="0">
                <a:solidFill>
                  <a:srgbClr val="800000"/>
                </a:solidFill>
                <a:latin typeface="Georgia" pitchFamily="18" charset="0"/>
              </a:rPr>
              <a:t>Структура урока</a:t>
            </a:r>
          </a:p>
        </p:txBody>
      </p:sp>
      <p:sp>
        <p:nvSpPr>
          <p:cNvPr id="31747" name="Содержимое 2"/>
          <p:cNvSpPr>
            <a:spLocks noGrp="1"/>
          </p:cNvSpPr>
          <p:nvPr>
            <p:ph idx="1"/>
          </p:nvPr>
        </p:nvSpPr>
        <p:spPr>
          <a:xfrm>
            <a:off x="468313" y="1341438"/>
            <a:ext cx="8351837" cy="5111750"/>
          </a:xfrm>
        </p:spPr>
        <p:txBody>
          <a:bodyPr rtlCol="0">
            <a:normAutofit lnSpcReduction="10000"/>
          </a:bodyPr>
          <a:lstStyle/>
          <a:p>
            <a:pPr algn="just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b="1" dirty="0" smtClean="0">
                <a:latin typeface="Georgia" pitchFamily="18" charset="0"/>
              </a:rPr>
              <a:t>III.</a:t>
            </a:r>
            <a:r>
              <a:rPr lang="ru-RU" b="1" dirty="0" smtClean="0">
                <a:latin typeface="Georgia" pitchFamily="18" charset="0"/>
              </a:rPr>
              <a:t> ТВОРЧЕСКИЙ этап.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b="1" dirty="0" smtClean="0">
                <a:latin typeface="Georgia" pitchFamily="18" charset="0"/>
              </a:rPr>
              <a:t>1 задача</a:t>
            </a:r>
            <a:r>
              <a:rPr lang="ru-RU" dirty="0" smtClean="0">
                <a:latin typeface="Georgia" pitchFamily="18" charset="0"/>
              </a:rPr>
              <a:t>: первичное  закрепление знаний, действий, отношений, опыта на основе их применения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charset="0"/>
              <a:buNone/>
              <a:defRPr/>
            </a:pPr>
            <a:r>
              <a:rPr lang="ru-RU" b="1" dirty="0" smtClean="0">
                <a:latin typeface="Georgia" pitchFamily="18" charset="0"/>
              </a:rPr>
              <a:t>2 задача</a:t>
            </a:r>
            <a:r>
              <a:rPr lang="ru-RU" dirty="0" smtClean="0">
                <a:latin typeface="Georgia" pitchFamily="18" charset="0"/>
              </a:rPr>
              <a:t>:  повышение уровня формируемых знаний на основе применения </a:t>
            </a:r>
            <a:r>
              <a:rPr lang="ru-RU" dirty="0" err="1" smtClean="0">
                <a:latin typeface="Georgia" pitchFamily="18" charset="0"/>
              </a:rPr>
              <a:t>разноуровневых</a:t>
            </a:r>
            <a:r>
              <a:rPr lang="ru-RU" dirty="0" smtClean="0">
                <a:latin typeface="Georgia" pitchFamily="18" charset="0"/>
              </a:rPr>
              <a:t> и творческих заданий.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charset="0"/>
              <a:buNone/>
              <a:defRPr/>
            </a:pPr>
            <a:endParaRPr lang="ru-RU" dirty="0" smtClean="0">
              <a:latin typeface="Georgia" pitchFamily="18" charset="0"/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charset="0"/>
              <a:buNone/>
              <a:defRPr/>
            </a:pPr>
            <a:r>
              <a:rPr lang="ru-RU" dirty="0" smtClean="0">
                <a:latin typeface="Georgia" pitchFamily="18" charset="0"/>
              </a:rPr>
              <a:t>   Итогом урока является презентация учащимися достижения учебной цели. 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charset="0"/>
              <a:buNone/>
              <a:defRPr/>
            </a:pPr>
            <a:r>
              <a:rPr lang="ru-RU" dirty="0" smtClean="0">
                <a:latin typeface="Georgia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539552" y="4725144"/>
            <a:ext cx="7992888" cy="99757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>
              <a:buNone/>
            </a:pPr>
            <a:r>
              <a:rPr lang="ru-RU" b="1" dirty="0" smtClean="0"/>
              <a:t>По этому вопросу мы получили конкретную информацию…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5733256"/>
            <a:ext cx="9144000" cy="1124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Для нас было важным и интересным…</a:t>
            </a:r>
            <a:endParaRPr lang="ru-RU" sz="3200" b="1" dirty="0"/>
          </a:p>
        </p:txBody>
      </p:sp>
      <p:sp>
        <p:nvSpPr>
          <p:cNvPr id="6" name="Содержимое 4"/>
          <p:cNvSpPr txBox="1">
            <a:spLocks/>
          </p:cNvSpPr>
          <p:nvPr/>
        </p:nvSpPr>
        <p:spPr>
          <a:xfrm>
            <a:off x="971600" y="3717032"/>
            <a:ext cx="7128792" cy="99757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Нам было трудно…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Содержимое 4"/>
          <p:cNvSpPr txBox="1">
            <a:spLocks/>
          </p:cNvSpPr>
          <p:nvPr/>
        </p:nvSpPr>
        <p:spPr>
          <a:xfrm>
            <a:off x="1475656" y="2708920"/>
            <a:ext cx="6048672" cy="997571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lnSpcReduction="1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Я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получил конкретную информацию…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Равнобедренный треугольник 8"/>
          <p:cNvSpPr/>
          <p:nvPr/>
        </p:nvSpPr>
        <p:spPr>
          <a:xfrm>
            <a:off x="1259632" y="0"/>
            <a:ext cx="6408712" cy="2708920"/>
          </a:xfrm>
          <a:prstGeom prst="triangle">
            <a:avLst>
              <a:gd name="adj" fmla="val 526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3200" b="1" dirty="0" smtClean="0"/>
              <a:t>Мне было недостаточно…</a:t>
            </a:r>
            <a:endParaRPr lang="ru-RU" sz="3200" b="1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Рефлексивная мишень.</a:t>
            </a:r>
            <a:endParaRPr lang="ru-RU" dirty="0"/>
          </a:p>
        </p:txBody>
      </p:sp>
      <p:pic>
        <p:nvPicPr>
          <p:cNvPr id="5" name="Содержимое 4" descr="314398_html_m4310ddc6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91680" y="1412776"/>
            <a:ext cx="5688632" cy="5040560"/>
          </a:xfr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8323_html_m460e450b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00233" y="285728"/>
            <a:ext cx="4228162" cy="5840435"/>
          </a:xfr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47359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2977" y="357166"/>
            <a:ext cx="4572032" cy="6126163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untitled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57356" y="357166"/>
            <a:ext cx="4572032" cy="6072230"/>
          </a:xfr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Kniga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28860" y="714356"/>
            <a:ext cx="3686190" cy="533005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563</TotalTime>
  <Words>903</Words>
  <Application>Microsoft Office PowerPoint</Application>
  <PresentationFormat>Экран (4:3)</PresentationFormat>
  <Paragraphs>144</Paragraphs>
  <Slides>38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Что такое современный урок? </vt:lpstr>
      <vt:lpstr>Что такое деятельностный подход в обучении?</vt:lpstr>
      <vt:lpstr>Система принципов для построения  уроков в рамках системно-деятельностного подхода</vt:lpstr>
      <vt:lpstr>2) Принцип непрерывности</vt:lpstr>
      <vt:lpstr>3) Принцип целостности</vt:lpstr>
      <vt:lpstr>4) Принцип психологической комфортности </vt:lpstr>
      <vt:lpstr>5) Принцип минимакса </vt:lpstr>
      <vt:lpstr>6) Принцип вариативности </vt:lpstr>
      <vt:lpstr>7) Принцип творчества </vt:lpstr>
      <vt:lpstr>Слайд 17</vt:lpstr>
      <vt:lpstr>Особенности урока в рамках деятельного подхода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 Структура урока</vt:lpstr>
      <vt:lpstr>Слайд 30</vt:lpstr>
      <vt:lpstr>Структура урока</vt:lpstr>
      <vt:lpstr>Структура урока</vt:lpstr>
      <vt:lpstr>Слайд 33</vt:lpstr>
      <vt:lpstr>Рефлексивная мишень.</vt:lpstr>
      <vt:lpstr>Слайд 35</vt:lpstr>
      <vt:lpstr>Слайд 36</vt:lpstr>
      <vt:lpstr>Слайд 37</vt:lpstr>
      <vt:lpstr>Слайд 38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49</cp:revision>
  <dcterms:created xsi:type="dcterms:W3CDTF">2015-11-08T15:11:53Z</dcterms:created>
  <dcterms:modified xsi:type="dcterms:W3CDTF">2017-11-12T22:37:10Z</dcterms:modified>
</cp:coreProperties>
</file>