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9" r:id="rId2"/>
    <p:sldId id="258" r:id="rId3"/>
    <p:sldId id="260" r:id="rId4"/>
    <p:sldId id="257" r:id="rId5"/>
    <p:sldId id="263" r:id="rId6"/>
    <p:sldId id="261" r:id="rId7"/>
    <p:sldId id="264" r:id="rId8"/>
    <p:sldId id="267" r:id="rId9"/>
    <p:sldId id="265" r:id="rId10"/>
    <p:sldId id="269" r:id="rId11"/>
    <p:sldId id="266" r:id="rId12"/>
    <p:sldId id="275" r:id="rId13"/>
    <p:sldId id="268" r:id="rId14"/>
    <p:sldId id="270" r:id="rId15"/>
    <p:sldId id="262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31683-75EF-44D3-B86F-6190CA565765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EF818-479C-4558-A4A8-9A54DE76F48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53A46-2F49-4047-9490-D3F76336EF2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BB3-E392-490C-AFEA-6D73C7ABD71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5AE4-5B81-4511-902B-C98CD0333F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BB3-E392-490C-AFEA-6D73C7ABD71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5AE4-5B81-4511-902B-C98CD0333F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BB3-E392-490C-AFEA-6D73C7ABD71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5AE4-5B81-4511-902B-C98CD0333F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BB3-E392-490C-AFEA-6D73C7ABD71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5AE4-5B81-4511-902B-C98CD0333F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BB3-E392-490C-AFEA-6D73C7ABD71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5AE4-5B81-4511-902B-C98CD0333F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BB3-E392-490C-AFEA-6D73C7ABD71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5AE4-5B81-4511-902B-C98CD0333F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BB3-E392-490C-AFEA-6D73C7ABD71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5AE4-5B81-4511-902B-C98CD0333F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BB3-E392-490C-AFEA-6D73C7ABD71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5AE4-5B81-4511-902B-C98CD0333F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BB3-E392-490C-AFEA-6D73C7ABD71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5AE4-5B81-4511-902B-C98CD0333F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BB3-E392-490C-AFEA-6D73C7ABD71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5AE4-5B81-4511-902B-C98CD0333F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FCBB3-E392-490C-AFEA-6D73C7ABD71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5AE4-5B81-4511-902B-C98CD0333F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FCBB3-E392-490C-AFEA-6D73C7ABD714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15AE4-5B81-4511-902B-C98CD0333F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&#1095;&#1090;&#1086;-&#1086;&#1079;&#1085;&#1072;&#1095;&#1072;&#1077;&#1090;.&#1088;&#1092;/%D1%83%D1%87%D0%B5%D0%B1%D0%BD%D1%8B%D0%B9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4"/>
            <a:ext cx="7772400" cy="3003246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  <a:t>Каким </a:t>
            </a: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  <a:t>должен быть современный урок</a:t>
            </a: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  <a:t>?</a:t>
            </a:r>
            <a:b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6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59832" y="3429000"/>
            <a:ext cx="6055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Мартынова Е. П., 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учитель начальных классов МБОУ «Гимназия №16»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5686436" cy="562612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4000" b="1" dirty="0" smtClean="0"/>
              <a:t>   урок</a:t>
            </a:r>
          </a:p>
          <a:p>
            <a:r>
              <a:rPr lang="ru-RU" sz="4000" dirty="0" smtClean="0"/>
              <a:t>- </a:t>
            </a:r>
            <a:r>
              <a:rPr lang="ru-RU" sz="4000" dirty="0" smtClean="0">
                <a:hlinkClick r:id="rId2" action="ppaction://hlinkfile"/>
              </a:rPr>
              <a:t>учебный</a:t>
            </a:r>
            <a:r>
              <a:rPr lang="ru-RU" sz="4000" dirty="0" smtClean="0"/>
              <a:t> час (в средних учебных заведениях), посвященный отдельному предмету. </a:t>
            </a:r>
            <a:br>
              <a:rPr lang="ru-RU" sz="4000" dirty="0" smtClean="0"/>
            </a:b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Пример: Учитель дает урок  ученику. Урок математики. Урок  музыки.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</a:t>
            </a:r>
            <a:endParaRPr lang="ru-RU" dirty="0"/>
          </a:p>
        </p:txBody>
      </p:sp>
      <p:pic>
        <p:nvPicPr>
          <p:cNvPr id="4" name="Рисунок 3" descr="15194_200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2857496"/>
            <a:ext cx="2857488" cy="36909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Что такое </a:t>
            </a:r>
            <a:r>
              <a:rPr lang="ru-RU" b="1" dirty="0" err="1" smtClean="0">
                <a:solidFill>
                  <a:srgbClr val="C00000"/>
                </a:solidFill>
              </a:rPr>
              <a:t>деятельностный</a:t>
            </a:r>
            <a:r>
              <a:rPr lang="ru-RU" b="1" dirty="0" smtClean="0">
                <a:solidFill>
                  <a:srgbClr val="C00000"/>
                </a:solidFill>
              </a:rPr>
              <a:t> подход в обучении?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5400" b="1" dirty="0" smtClean="0"/>
              <a:t>   Процесс </a:t>
            </a:r>
            <a:r>
              <a:rPr lang="ru-RU" sz="5400" b="1" dirty="0"/>
              <a:t>учения –</a:t>
            </a:r>
            <a:r>
              <a:rPr lang="ru-RU" sz="5400" dirty="0"/>
              <a:t> это процесс деятельности ученика</a:t>
            </a:r>
            <a:r>
              <a:rPr lang="ru-RU" sz="5400" b="1" dirty="0"/>
              <a:t>,</a:t>
            </a:r>
            <a:r>
              <a:rPr lang="ru-RU" sz="5400" dirty="0"/>
              <a:t> </a:t>
            </a:r>
            <a:r>
              <a:rPr lang="ru-RU" sz="5400" b="1" dirty="0"/>
              <a:t>направленный на становление его сознания и его личности в целом</a:t>
            </a:r>
            <a:r>
              <a:rPr lang="ru-RU" sz="5400" b="1" dirty="0" smtClean="0"/>
              <a:t>.</a:t>
            </a:r>
            <a:endParaRPr lang="ru-RU" sz="5400" b="1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iCAFADSN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9511751">
            <a:off x="3361975" y="4033521"/>
            <a:ext cx="1314450" cy="1428750"/>
          </a:xfrm>
        </p:spPr>
      </p:pic>
      <p:pic>
        <p:nvPicPr>
          <p:cNvPr id="5" name="Содержимое 3" descr="iCAFADSN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254540">
            <a:off x="3513968" y="1967072"/>
            <a:ext cx="1314450" cy="1428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1538" y="2000240"/>
            <a:ext cx="215636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tx2">
                    <a:lumMod val="50000"/>
                  </a:schemeClr>
                </a:solidFill>
              </a:rPr>
              <a:t>у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</a:rPr>
              <a:t>чащийся</a:t>
            </a:r>
          </a:p>
          <a:p>
            <a:endParaRPr lang="ru-RU" sz="3200" dirty="0"/>
          </a:p>
          <a:p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357818" y="2000240"/>
            <a:ext cx="2993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</a:rPr>
              <a:t>обучающийся</a:t>
            </a:r>
            <a:endParaRPr lang="ru-RU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" name="Рисунок 8" descr="2537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3071810"/>
            <a:ext cx="2009778" cy="2881316"/>
          </a:xfrm>
          <a:prstGeom prst="rect">
            <a:avLst/>
          </a:prstGeom>
        </p:spPr>
      </p:pic>
      <p:pic>
        <p:nvPicPr>
          <p:cNvPr id="10" name="Рисунок 9" descr="1e9c18834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2857496"/>
            <a:ext cx="2688075" cy="278605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2910" y="785794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   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Что такое учебная деятельность?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14290"/>
            <a:ext cx="8358246" cy="6429420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Деятельность</a:t>
            </a:r>
          </a:p>
          <a:p>
            <a:pPr algn="l"/>
            <a:r>
              <a:rPr lang="ru-RU" dirty="0" smtClean="0"/>
              <a:t> </a:t>
            </a:r>
          </a:p>
          <a:p>
            <a:pPr algn="l"/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1000108"/>
          <a:ext cx="8358246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0"/>
                <a:gridCol w="5500726"/>
              </a:tblGrid>
              <a:tr h="124790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В педагогике </a:t>
                      </a:r>
                      <a:endParaRPr lang="ru-RU" sz="3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В психологии</a:t>
                      </a:r>
                      <a:endParaRPr lang="ru-RU" sz="320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  <a:p>
                      <a:endParaRPr lang="ru-RU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игровая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потребность </a:t>
                      </a:r>
                    </a:p>
                    <a:p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учебная</a:t>
                      </a:r>
                      <a:r>
                        <a:rPr lang="ru-RU" sz="320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мотив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трудовая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задача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(решения задачи) 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действия 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операции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rot="5400000">
            <a:off x="3715538" y="2643182"/>
            <a:ext cx="570710" cy="794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3822695" y="3535363"/>
            <a:ext cx="357190" cy="1588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3715538" y="4356900"/>
            <a:ext cx="714380" cy="1588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3867938" y="5133194"/>
            <a:ext cx="419104" cy="11112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6200000" flipH="1">
            <a:off x="3893339" y="5750735"/>
            <a:ext cx="366714" cy="9524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ishing_rod_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642918"/>
            <a:ext cx="3971925" cy="56007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chemeClr val="accent6">
                    <a:lumMod val="50000"/>
                  </a:schemeClr>
                </a:solidFill>
              </a:rPr>
              <a:t>Дидактические принципы.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1670" y="1285860"/>
            <a:ext cx="6615130" cy="4840303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b="1" i="1" dirty="0" smtClean="0"/>
              <a:t>   Принцип деятельности</a:t>
            </a:r>
            <a:r>
              <a:rPr lang="ru-RU" dirty="0" smtClean="0"/>
              <a:t> заключается в том, что ученик,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получая знания не в готовом виде, а добывая их сам</a:t>
            </a:r>
            <a:r>
              <a:rPr lang="ru-RU" dirty="0" smtClean="0"/>
              <a:t>, осознает при этом содержание и формы своей учебной деятельности, понимает и принимает систему ее норм, активно участвует в их совершенствовании, что способствует активному успешному формированию его общекультурных и </a:t>
            </a:r>
            <a:r>
              <a:rPr lang="ru-RU" dirty="0" err="1" smtClean="0"/>
              <a:t>деятельностных</a:t>
            </a:r>
            <a:r>
              <a:rPr lang="ru-RU" dirty="0" smtClean="0"/>
              <a:t> способностей, </a:t>
            </a:r>
            <a:r>
              <a:rPr lang="ru-RU" dirty="0" err="1" smtClean="0"/>
              <a:t>общеучебных</a:t>
            </a:r>
            <a:r>
              <a:rPr lang="ru-RU" dirty="0" smtClean="0"/>
              <a:t> умений.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e48fa_c59c7ed7_XL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4572008"/>
            <a:ext cx="3333750" cy="2285992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329642" cy="592935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</a:t>
            </a:r>
            <a:r>
              <a:rPr lang="ru-RU" b="1" i="1" dirty="0" smtClean="0"/>
              <a:t>Принцип непрерывности</a:t>
            </a:r>
            <a:r>
              <a:rPr lang="ru-RU" i="1" dirty="0" smtClean="0"/>
              <a:t> </a:t>
            </a:r>
            <a:r>
              <a:rPr lang="ru-RU" dirty="0" smtClean="0"/>
              <a:t>означает такую организацию обучения, когда результат деятельности на каждом предыдущем этапе обеспечивает начало следующего этапа. Непрерывность процесса обеспечивается </a:t>
            </a:r>
            <a:r>
              <a:rPr lang="ru-RU" dirty="0" err="1" smtClean="0"/>
              <a:t>инвариативностью</a:t>
            </a:r>
            <a:r>
              <a:rPr lang="ru-RU" dirty="0" smtClean="0"/>
              <a:t> технологии, а также преемственностью между всеми ступенями обучения содержания и методики.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pPr algn="ctr">
              <a:buNone/>
            </a:pPr>
            <a:r>
              <a:rPr lang="ru-RU" b="1" i="1" dirty="0" smtClean="0"/>
              <a:t>Принцип психологической комфортности</a:t>
            </a:r>
            <a:r>
              <a:rPr lang="ru-RU" dirty="0" smtClean="0"/>
              <a:t>  предполагает снятие </a:t>
            </a:r>
            <a:r>
              <a:rPr lang="ru-RU" dirty="0" err="1" smtClean="0"/>
              <a:t>стрессообразующих</a:t>
            </a:r>
            <a:r>
              <a:rPr lang="ru-RU" dirty="0" smtClean="0"/>
              <a:t> факторов учебного процесса, создание в школе и на уроке доброжелательной атмосферы, ориентированной на реализацию идей </a:t>
            </a:r>
            <a:r>
              <a:rPr lang="ru-RU" b="1" dirty="0" smtClean="0"/>
              <a:t>педагогики сотрудничества</a:t>
            </a:r>
            <a:r>
              <a:rPr lang="ru-RU" dirty="0" smtClean="0"/>
              <a:t>.</a:t>
            </a:r>
          </a:p>
          <a:p>
            <a:pPr algn="ctr"/>
            <a:endParaRPr lang="ru-RU" dirty="0"/>
          </a:p>
        </p:txBody>
      </p:sp>
      <p:pic>
        <p:nvPicPr>
          <p:cNvPr id="4" name="Рисунок 3" descr="_1_~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4214818"/>
            <a:ext cx="3429024" cy="21177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71480"/>
            <a:ext cx="8501122" cy="5554683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b="1" i="1" dirty="0" smtClean="0"/>
              <a:t>Принцип целостного представления о мире</a:t>
            </a:r>
            <a:r>
              <a:rPr lang="ru-RU" dirty="0" smtClean="0"/>
              <a:t> означает, что у ребенка должно быть сформировано обобщенное, целостное представление о мире (</a:t>
            </a:r>
            <a:r>
              <a:rPr lang="ru-RU" dirty="0" err="1" smtClean="0"/>
              <a:t>природе-обществе-самом</a:t>
            </a:r>
            <a:r>
              <a:rPr lang="ru-RU" dirty="0" smtClean="0"/>
              <a:t> себе), о роли и месте науки в системе наук.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3045603-chain+effec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3429000"/>
            <a:ext cx="30480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Made-by-Joel-Fishing-Toy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261269">
            <a:off x="-1309314" y="3231401"/>
            <a:ext cx="9144000" cy="3938016"/>
          </a:xfrm>
          <a:prstGeom prst="rect">
            <a:avLst/>
          </a:prstGeom>
        </p:spPr>
      </p:pic>
      <p:pic>
        <p:nvPicPr>
          <p:cNvPr id="5" name="Рисунок 4" descr="iCA2FS3E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9990708">
            <a:off x="2832635" y="4254672"/>
            <a:ext cx="6792062" cy="188612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   Принцип минимакса</a:t>
            </a:r>
            <a:r>
              <a:rPr lang="ru-RU" dirty="0" smtClean="0"/>
              <a:t> заключается в том, что школа предлагает каждому обучающемуся содержание образование </a:t>
            </a:r>
            <a:r>
              <a:rPr lang="ru-RU" b="1" dirty="0" smtClean="0"/>
              <a:t>на максимальном (творческом) уровне </a:t>
            </a:r>
            <a:r>
              <a:rPr lang="ru-RU" dirty="0" smtClean="0"/>
              <a:t>и обеспечивает его усвоение на </a:t>
            </a:r>
            <a:r>
              <a:rPr lang="ru-RU" b="1" dirty="0" smtClean="0"/>
              <a:t>уровне социально-безопасного минимума </a:t>
            </a:r>
            <a:r>
              <a:rPr lang="ru-RU" dirty="0" smtClean="0"/>
              <a:t>(государственного стандарта знаний).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71480"/>
            <a:ext cx="8401080" cy="6000792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</a:t>
            </a:r>
            <a:r>
              <a:rPr lang="ru-RU" b="1" i="1" dirty="0" smtClean="0"/>
              <a:t>Принцип творчества</a:t>
            </a:r>
            <a:r>
              <a:rPr lang="ru-RU" dirty="0" smtClean="0"/>
              <a:t> предполагает максимальную ориентацию на творческое начало в учебной деятельности школьников, приобретение ими собственного опыта творческой деятельности. Формирование способности самостоятельно находить решение нестандартных задач.</a:t>
            </a:r>
            <a:endParaRPr lang="ru-RU" dirty="0"/>
          </a:p>
        </p:txBody>
      </p:sp>
      <p:pic>
        <p:nvPicPr>
          <p:cNvPr id="4" name="Рисунок 3" descr="iCAV1XO0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4357694"/>
            <a:ext cx="1857375" cy="1428750"/>
          </a:xfrm>
          <a:prstGeom prst="rect">
            <a:avLst/>
          </a:prstGeom>
        </p:spPr>
      </p:pic>
      <p:pic>
        <p:nvPicPr>
          <p:cNvPr id="5" name="Рисунок 4" descr="iCAM15O4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4429132"/>
            <a:ext cx="1419225" cy="1428750"/>
          </a:xfrm>
          <a:prstGeom prst="rect">
            <a:avLst/>
          </a:prstGeom>
        </p:spPr>
      </p:pic>
      <p:pic>
        <p:nvPicPr>
          <p:cNvPr id="6" name="Рисунок 5" descr="oglasevalci-negotovi-glede-prioritet-marketinga-v-prihodnosti-c100c5a3d2335b8f5cca18a09c2299e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4643446"/>
            <a:ext cx="1357322" cy="1357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5329246" cy="555468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b="1" i="1" dirty="0" smtClean="0"/>
              <a:t>Принцип вариативности</a:t>
            </a:r>
            <a:r>
              <a:rPr lang="ru-RU" dirty="0" smtClean="0"/>
              <a:t> предполагает развитие у учащихся вариативного мышления, то есть понимания возможности различных вариантов решения проблемы, формирование способности </a:t>
            </a:r>
            <a:r>
              <a:rPr lang="ru-RU" b="1" dirty="0" smtClean="0"/>
              <a:t>к систематическому перебору вариантов и выбору оптимального варианта.</a:t>
            </a:r>
            <a:endParaRPr lang="ru-RU" b="1" dirty="0"/>
          </a:p>
        </p:txBody>
      </p:sp>
      <p:pic>
        <p:nvPicPr>
          <p:cNvPr id="4" name="Рисунок 3" descr="19279-1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1285860"/>
            <a:ext cx="3248025" cy="407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-22-6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14282" y="428604"/>
            <a:ext cx="8715436" cy="6215106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3800" b="1" dirty="0" err="1" smtClean="0"/>
              <a:t>Целеполагание</a:t>
            </a:r>
            <a:r>
              <a:rPr lang="ru-RU" sz="3800" b="1" dirty="0" smtClean="0"/>
              <a:t>       </a:t>
            </a:r>
            <a:r>
              <a:rPr lang="ru-RU" sz="3800" dirty="0" smtClean="0"/>
              <a:t>Уч-ся самостоятельно выходят на цели и задачи урока</a:t>
            </a:r>
          </a:p>
          <a:p>
            <a:pPr algn="just"/>
            <a:r>
              <a:rPr lang="ru-RU" sz="3800" b="1" dirty="0" smtClean="0"/>
              <a:t>Признание ученика носителем субъективного опыта           </a:t>
            </a:r>
            <a:r>
              <a:rPr lang="ru-RU" sz="3800" dirty="0" smtClean="0"/>
              <a:t>Учитывается опыт учащихся</a:t>
            </a:r>
          </a:p>
          <a:p>
            <a:pPr algn="just"/>
            <a:r>
              <a:rPr lang="ru-RU" sz="3800" b="1" dirty="0" smtClean="0"/>
              <a:t>Методы обучения на уроке   </a:t>
            </a:r>
            <a:r>
              <a:rPr lang="ru-RU" sz="3800" dirty="0" smtClean="0"/>
              <a:t>Частично – поисковый метод</a:t>
            </a:r>
          </a:p>
          <a:p>
            <a:pPr algn="just"/>
            <a:r>
              <a:rPr lang="ru-RU" sz="3800" b="1" dirty="0" smtClean="0"/>
              <a:t>Тип урока   </a:t>
            </a:r>
            <a:r>
              <a:rPr lang="ru-RU" sz="3800" dirty="0" smtClean="0"/>
              <a:t>Различные типы уроков (урок открытия новых знаний, урок закрепления, обобщения, систематизации, контроля и т.д.)</a:t>
            </a:r>
          </a:p>
          <a:p>
            <a:pPr algn="just"/>
            <a:r>
              <a:rPr lang="ru-RU" sz="3800" b="1" dirty="0" smtClean="0"/>
              <a:t>Этапы урока </a:t>
            </a:r>
            <a:r>
              <a:rPr lang="ru-RU" sz="3800" dirty="0" smtClean="0"/>
              <a:t>Гибкая структура урока (организационный момент, </a:t>
            </a:r>
            <a:r>
              <a:rPr lang="ru-RU" sz="3800" dirty="0" err="1" smtClean="0"/>
              <a:t>целеполагание</a:t>
            </a:r>
            <a:r>
              <a:rPr lang="ru-RU" sz="3800" dirty="0" smtClean="0"/>
              <a:t>, принятие учебной задачи, актуальность знаний, применение умений и навыков, сам. работа и рефлексия)</a:t>
            </a:r>
          </a:p>
          <a:p>
            <a:pPr algn="just"/>
            <a:r>
              <a:rPr lang="ru-RU" sz="3800" b="1" dirty="0" smtClean="0"/>
              <a:t>Индивидуальная работа   </a:t>
            </a:r>
            <a:r>
              <a:rPr lang="ru-RU" sz="3800" dirty="0" smtClean="0"/>
              <a:t>Большая доля индивидуальной (самостоятельной) работы, вариативность практически на каждом уроке.</a:t>
            </a:r>
          </a:p>
          <a:p>
            <a:pPr algn="just"/>
            <a:r>
              <a:rPr lang="ru-RU" sz="3800" b="1" dirty="0" smtClean="0"/>
              <a:t>Формы организации  </a:t>
            </a:r>
            <a:r>
              <a:rPr lang="ru-RU" sz="3800" dirty="0" smtClean="0"/>
              <a:t>Преобладание групповой, парной работы</a:t>
            </a:r>
          </a:p>
          <a:p>
            <a:pPr algn="just"/>
            <a:r>
              <a:rPr lang="ru-RU" sz="3800" b="1" dirty="0" smtClean="0"/>
              <a:t>Рефлексия   </a:t>
            </a:r>
            <a:r>
              <a:rPr lang="ru-RU" sz="3800" dirty="0" smtClean="0"/>
              <a:t>Обязательный этап урока, личное отношение учащегося (по желанию)</a:t>
            </a:r>
          </a:p>
          <a:p>
            <a:pPr algn="just"/>
            <a:r>
              <a:rPr lang="ru-RU" sz="3800" b="1" dirty="0" smtClean="0"/>
              <a:t>Оценочная деятельность  </a:t>
            </a:r>
            <a:r>
              <a:rPr lang="ru-RU" sz="3800" dirty="0" smtClean="0"/>
              <a:t>Преобладает самооценка и </a:t>
            </a:r>
            <a:r>
              <a:rPr lang="ru-RU" sz="3800" dirty="0" err="1" smtClean="0"/>
              <a:t>взаимооценка</a:t>
            </a:r>
            <a:endParaRPr lang="ru-RU" sz="3800" dirty="0" smtClean="0"/>
          </a:p>
          <a:p>
            <a:pPr algn="just"/>
            <a:r>
              <a:rPr lang="ru-RU" sz="3800" b="1" dirty="0" smtClean="0"/>
              <a:t>Домашнее задание  </a:t>
            </a:r>
            <a:r>
              <a:rPr lang="ru-RU" sz="3800" dirty="0" smtClean="0"/>
              <a:t>Задание по выбору, вариативность, возможность выбора </a:t>
            </a:r>
            <a:r>
              <a:rPr lang="ru-RU" sz="3800" dirty="0" err="1" smtClean="0"/>
              <a:t>д</a:t>
            </a:r>
            <a:r>
              <a:rPr lang="ru-RU" sz="3800" dirty="0" smtClean="0"/>
              <a:t>/</a:t>
            </a:r>
            <a:r>
              <a:rPr lang="ru-RU" sz="3800" dirty="0" err="1" smtClean="0"/>
              <a:t>з</a:t>
            </a:r>
            <a:endParaRPr lang="ru-RU" sz="3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323_html_m460e450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0233" y="285728"/>
            <a:ext cx="4228162" cy="584043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735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7" y="357166"/>
            <a:ext cx="4572032" cy="612616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Kniga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28860" y="714356"/>
            <a:ext cx="3686190" cy="533005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untitl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57356" y="0"/>
            <a:ext cx="4572032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470</Words>
  <Application>Microsoft Office PowerPoint</Application>
  <PresentationFormat>Экран (4:3)</PresentationFormat>
  <Paragraphs>43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Каким должен быть современный урок?  </vt:lpstr>
      <vt:lpstr>Слайд 2</vt:lpstr>
      <vt:lpstr>Что такое деятельностный подход в обучении?</vt:lpstr>
      <vt:lpstr>  </vt:lpstr>
      <vt:lpstr>Слайд 5</vt:lpstr>
      <vt:lpstr>Дидактические принципы.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75</cp:revision>
  <dcterms:created xsi:type="dcterms:W3CDTF">2014-11-10T08:10:21Z</dcterms:created>
  <dcterms:modified xsi:type="dcterms:W3CDTF">2019-01-19T22:39:26Z</dcterms:modified>
</cp:coreProperties>
</file>